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63" r:id="rId5"/>
    <p:sldId id="264" r:id="rId6"/>
    <p:sldId id="267" r:id="rId7"/>
    <p:sldId id="271" r:id="rId8"/>
    <p:sldId id="270" r:id="rId9"/>
    <p:sldId id="274" r:id="rId10"/>
    <p:sldId id="272" r:id="rId11"/>
    <p:sldId id="273" r:id="rId12"/>
    <p:sldId id="269" r:id="rId13"/>
    <p:sldId id="262" r:id="rId14"/>
    <p:sldId id="275" r:id="rId15"/>
    <p:sldId id="260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5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42" autoAdjust="0"/>
    <p:restoredTop sz="95827"/>
  </p:normalViewPr>
  <p:slideViewPr>
    <p:cSldViewPr>
      <p:cViewPr>
        <p:scale>
          <a:sx n="66" d="100"/>
          <a:sy n="66" d="100"/>
        </p:scale>
        <p:origin x="1496" y="8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D64012-EB46-09C0-2859-6BAB4DC0E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41D11C-C8D1-81D3-BCDC-4AECF3D2C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AD667F-7FAD-A356-AD96-5E4D858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17B0-D9AC-D04E-8833-C30322858ECA}" type="datetimeFigureOut">
              <a:rPr kumimoji="1" lang="zh-CN" altLang="en-US" smtClean="0"/>
              <a:t>2024/5/12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B6F137-D1B5-0A4E-5B0E-6D4232B9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135E42-D78B-EF11-E25E-324950E0E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37D-21AC-A647-B0EB-F65069DC0B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979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E3C8B0-E11E-2217-230C-9BF8E81FE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49A40B-1DC4-AEE5-8E4A-108E7037C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A6C1D9-E2FF-635F-88FB-4C6B8C827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17B0-D9AC-D04E-8833-C30322858ECA}" type="datetimeFigureOut">
              <a:rPr kumimoji="1" lang="zh-CN" altLang="en-US" smtClean="0"/>
              <a:t>2024/5/12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11847C-9F46-732F-1538-9634DA812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12CADD-DF57-B69F-35BC-A7FF5BCF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37D-21AC-A647-B0EB-F65069DC0B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244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867D371-EDC5-D775-84BB-6DB114AD6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B047B8F-6368-22DE-7BC6-A85ACB9DC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7AD596-C93A-AD62-3F41-F9320C139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17B0-D9AC-D04E-8833-C30322858ECA}" type="datetimeFigureOut">
              <a:rPr kumimoji="1" lang="zh-CN" altLang="en-US" smtClean="0"/>
              <a:t>2024/5/12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67E6F0-87FF-7195-CB77-0C428E6B3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BFF2D8-AB2E-C765-87F8-20E276AE7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37D-21AC-A647-B0EB-F65069DC0B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63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2517A-7FAD-3F54-8513-2704D0538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36E2C0-154B-25CA-8168-E40344DA4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55BBBD-62CF-62CD-7EFC-B27DABD65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17B0-D9AC-D04E-8833-C30322858ECA}" type="datetimeFigureOut">
              <a:rPr kumimoji="1" lang="zh-CN" altLang="en-US" smtClean="0"/>
              <a:t>2024/5/12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1718E8-83A2-4DD4-4D1B-677178EAB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78ABB1-E80C-0959-A0AF-4F6681F5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37D-21AC-A647-B0EB-F65069DC0B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979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6FEF81-E909-0A06-C8AC-16E5E5B93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416CC0-0917-CB01-C7F0-08D0A9A7E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7E3CDE-2166-F79B-60AB-F152AE6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17B0-D9AC-D04E-8833-C30322858ECA}" type="datetimeFigureOut">
              <a:rPr kumimoji="1" lang="zh-CN" altLang="en-US" smtClean="0"/>
              <a:t>2024/5/12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A9232D-8FBF-B637-A01A-38CE5588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3D511A-4476-CD98-ECE1-E5ABA509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37D-21AC-A647-B0EB-F65069DC0B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57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345A8-6808-AC6C-DAA4-DB8DBDF6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8D692F-9CB3-E43A-06BB-B32A09EAB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742EB5C-F3B5-A2FC-0780-216DC27CF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188945-EA80-FD55-4159-CE01CA053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17B0-D9AC-D04E-8833-C30322858ECA}" type="datetimeFigureOut">
              <a:rPr kumimoji="1" lang="zh-CN" altLang="en-US" smtClean="0"/>
              <a:t>2024/5/12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81D1F6-C9A4-E922-6674-6E5259191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5B7256-0F86-51B3-72F8-9A1FAD19D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37D-21AC-A647-B0EB-F65069DC0B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590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C3E9B-BCDB-E716-0FE3-07102FD4B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527ACE-0C20-505B-436E-3330672E3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1E5620-7F4B-AF70-96D2-3D5BE5017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1FBE309-0613-1C77-7225-D7CDDC5999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6E2D8ED-0893-51C0-EC50-245FBFEE8B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921173-F7FB-7ADA-D3AC-78D13D07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17B0-D9AC-D04E-8833-C30322858ECA}" type="datetimeFigureOut">
              <a:rPr kumimoji="1" lang="zh-CN" altLang="en-US" smtClean="0"/>
              <a:t>2024/5/12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1C0938-7C0D-236E-8492-AD6822C1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652A68-7BF0-0864-29F5-431A0602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37D-21AC-A647-B0EB-F65069DC0B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4677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DB91FC-C39E-AC17-AB00-97DCA5611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91583A-BFF6-2AD7-ED0F-9A06E5D3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17B0-D9AC-D04E-8833-C30322858ECA}" type="datetimeFigureOut">
              <a:rPr kumimoji="1" lang="zh-CN" altLang="en-US" smtClean="0"/>
              <a:t>2024/5/12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841E54-214F-B1F1-81D3-E49A7FCAE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10A75BC-11B8-4253-9903-AB90140A8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37D-21AC-A647-B0EB-F65069DC0B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020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06C5AC-0FC6-4DED-76CA-0F4BD8532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17B0-D9AC-D04E-8833-C30322858ECA}" type="datetimeFigureOut">
              <a:rPr kumimoji="1" lang="zh-CN" altLang="en-US" smtClean="0"/>
              <a:t>2024/5/12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7D57BCB-A04C-E552-13D5-B2C6734EA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5A11CC-D267-4E47-5197-972935E9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37D-21AC-A647-B0EB-F65069DC0B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4284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667B1-A8E2-15C5-A7D9-E39F7AAEA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CE508-D071-E19C-C270-F73AC9BE0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7F2FC3-FFB2-4FE6-9828-18BDAAD49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DCC16B-3065-F597-CC37-08C280F71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17B0-D9AC-D04E-8833-C30322858ECA}" type="datetimeFigureOut">
              <a:rPr kumimoji="1" lang="zh-CN" altLang="en-US" smtClean="0"/>
              <a:t>2024/5/12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6C0545-C79E-FDF0-9F2A-2423FD3D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ED3B23-70AF-4821-A98D-552C9F6B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37D-21AC-A647-B0EB-F65069DC0B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503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7D7DAB-86C2-84D5-0C10-5B1794CD5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8775830-5231-73AA-C1E1-3FF0A6B0AA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8FE562-5ACD-9E2A-3735-AEF48F63C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130B3-7586-93DC-9F9C-4A9644B04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17B0-D9AC-D04E-8833-C30322858ECA}" type="datetimeFigureOut">
              <a:rPr kumimoji="1" lang="zh-CN" altLang="en-US" smtClean="0"/>
              <a:t>2024/5/12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1F54321-84DC-33B0-3705-469A9FEC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B1D2B7-98B2-309C-A6C2-01689DC62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37D-21AC-A647-B0EB-F65069DC0B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666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647C636-58FB-233F-4DBC-BD6EE36EE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4899FA0-F8BD-DA88-C0C0-A121DDE94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2FF34C-9A1C-D27F-5FED-D9DCA5197F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C17B0-D9AC-D04E-8833-C30322858ECA}" type="datetimeFigureOut">
              <a:rPr kumimoji="1" lang="zh-CN" altLang="en-US" smtClean="0"/>
              <a:t>2024/5/12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B69103-6A50-35AD-5CAD-DD8E5C572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E41F4A-6768-15E6-90AC-E8F3768A0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3037D-21AC-A647-B0EB-F65069DC0B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684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emf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5" Type="http://schemas.openxmlformats.org/officeDocument/2006/relationships/image" Target="../media/image32.gif"/><Relationship Id="rId10" Type="http://schemas.openxmlformats.org/officeDocument/2006/relationships/image" Target="../media/image29.png"/><Relationship Id="rId4" Type="http://schemas.openxmlformats.org/officeDocument/2006/relationships/image" Target="../media/image1.jpg"/><Relationship Id="rId9" Type="http://schemas.openxmlformats.org/officeDocument/2006/relationships/image" Target="../media/image28.png"/><Relationship Id="rId1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emf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37.png"/><Relationship Id="rId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image" Target="../media/image3.emf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2.emf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1.jpg"/><Relationship Id="rId16" Type="http://schemas.openxmlformats.org/officeDocument/2006/relationships/image" Target="../media/image46.pn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.emf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emf"/><Relationship Id="rId7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2.emf"/><Relationship Id="rId7" Type="http://schemas.openxmlformats.org/officeDocument/2006/relationships/image" Target="../media/image5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gif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3.emf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emf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emf"/><Relationship Id="rId7" Type="http://schemas.openxmlformats.org/officeDocument/2006/relationships/image" Target="../media/image1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emf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7.sv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3.em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2.emf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3.emf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15A2920-7F2F-C915-8C5C-834BB8D7F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59"/>
            <a:ext cx="12192000" cy="6863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4424DD-F47C-4B15-80EE-0488EB13CDA0}"/>
              </a:ext>
            </a:extLst>
          </p:cNvPr>
          <p:cNvSpPr txBox="1"/>
          <p:nvPr/>
        </p:nvSpPr>
        <p:spPr>
          <a:xfrm>
            <a:off x="623392" y="2875002"/>
            <a:ext cx="11125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Brain-Body Co-Design for Embodied Agents: An Introduction and Recent Advances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2B0640E-79BC-701E-AF7F-EB4F583A89DA}"/>
              </a:ext>
            </a:extLst>
          </p:cNvPr>
          <p:cNvSpPr txBox="1"/>
          <p:nvPr/>
        </p:nvSpPr>
        <p:spPr>
          <a:xfrm>
            <a:off x="2639616" y="4005064"/>
            <a:ext cx="6156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Speaker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Yuxing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 (Tsinghua SIGS)</a:t>
            </a:r>
          </a:p>
          <a:p>
            <a:pPr algn="ctr"/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Mail: wyx20@tsinghua.org.cn</a:t>
            </a:r>
            <a:endParaRPr lang="en-US" altLang="zh-CN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163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FE45CE-B21B-9ECD-8050-EDC73E6C1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9984"/>
            <a:ext cx="12192000" cy="68630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3D1276-896E-7C2B-D3E6-243B55FC0D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2000"/>
          </a:blip>
          <a:stretch>
            <a:fillRect/>
          </a:stretch>
        </p:blipFill>
        <p:spPr>
          <a:xfrm>
            <a:off x="9720840" y="6074754"/>
            <a:ext cx="2101187" cy="3260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316DB0-C91B-D69B-6CA8-71112916A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17" y="382337"/>
            <a:ext cx="5969391" cy="336735"/>
          </a:xfrm>
          <a:prstGeom prst="rect">
            <a:avLst/>
          </a:prstGeom>
          <a:effectLst>
            <a:outerShdw blurRad="16215" dir="5400000" sx="101000" sy="101000" algn="ctr" rotWithShape="0">
              <a:schemeClr val="tx1">
                <a:lumMod val="50000"/>
                <a:lumOff val="50000"/>
                <a:alpha val="43000"/>
              </a:schemeClr>
            </a:outerShdw>
            <a:reflection endPos="0" dir="5400000" sy="-100000" algn="bl" rotWithShape="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101410C-5DE4-4978-9210-EC63DBF85162}"/>
              </a:ext>
            </a:extLst>
          </p:cNvPr>
          <p:cNvSpPr/>
          <p:nvPr/>
        </p:nvSpPr>
        <p:spPr>
          <a:xfrm>
            <a:off x="350729" y="805019"/>
            <a:ext cx="11523945" cy="526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structure and joint-specific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260796" y="6044136"/>
            <a:ext cx="10524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D. Reinforcement learning for improving agent design[J]. Artificial life, 2019, 25(4): 352-365.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Cheney N,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Bongard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SunSpiral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V, et al. Scalable co-optimization of morphology and control in embodied machines[J]. Journal of The Royal Society Interface, 2018, 15(143): 20170937.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Yuan Y, Song Y, Luo Z, et al. Transform2Act: Learning a Transform-and-Control Policy for Efficient Agent Design[J].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arXiv:2110.03659, 2021.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1998" y="3791451"/>
            <a:ext cx="1915786" cy="19240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984" y="3685215"/>
            <a:ext cx="2924759" cy="198465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1D4288CC-BEC9-4E4F-99EB-3B244F704F05}"/>
              </a:ext>
            </a:extLst>
          </p:cNvPr>
          <p:cNvSpPr txBox="1"/>
          <p:nvPr/>
        </p:nvSpPr>
        <p:spPr>
          <a:xfrm>
            <a:off x="464114" y="3505247"/>
            <a:ext cx="404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Indirect encoding</a:t>
            </a:r>
            <a:r>
              <a:rPr lang="zh-CN" altLang="en-US" b="1" dirty="0"/>
              <a:t>（</a:t>
            </a:r>
            <a:r>
              <a:rPr lang="en-US" altLang="zh-CN" b="1" dirty="0"/>
              <a:t>CPPN</a:t>
            </a:r>
            <a:r>
              <a:rPr lang="zh-CN" altLang="en-US" b="1" dirty="0"/>
              <a:t>）</a:t>
            </a:r>
            <a:endParaRPr lang="en-US" altLang="zh-CN" b="1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1235" y="1905589"/>
            <a:ext cx="5336389" cy="180278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517" y="2130418"/>
            <a:ext cx="2841260" cy="143584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226550" y="833222"/>
            <a:ext cx="39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Representation of body and brain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648570" y="833222"/>
            <a:ext cx="269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Optimization Methods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50729" y="833222"/>
            <a:ext cx="374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Modeling of system dynamic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1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3569788" y="570973"/>
            <a:ext cx="678872" cy="893831"/>
          </a:xfrm>
          <a:prstGeom prst="rect">
            <a:avLst/>
          </a:prstGeom>
        </p:spPr>
      </p:pic>
      <p:pic>
        <p:nvPicPr>
          <p:cNvPr id="32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7923131" y="570972"/>
            <a:ext cx="678872" cy="89383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4114" y="1585079"/>
            <a:ext cx="2320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Direct encoding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biped_compare_vs_aug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23187" y="1886004"/>
            <a:ext cx="2352957" cy="1589612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1D4288CC-BEC9-4E4F-99EB-3B244F704F05}"/>
              </a:ext>
            </a:extLst>
          </p:cNvPr>
          <p:cNvSpPr txBox="1"/>
          <p:nvPr/>
        </p:nvSpPr>
        <p:spPr>
          <a:xfrm>
            <a:off x="5900427" y="1578979"/>
            <a:ext cx="404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Indirect encoding</a:t>
            </a:r>
            <a:r>
              <a:rPr lang="zh-CN" altLang="en-US" b="1" dirty="0"/>
              <a:t>（</a:t>
            </a:r>
            <a:r>
              <a:rPr lang="en-US" altLang="zh-CN" b="1" dirty="0"/>
              <a:t>GNN</a:t>
            </a:r>
            <a:r>
              <a:rPr lang="zh-CN" altLang="en-US" b="1" dirty="0"/>
              <a:t>）</a:t>
            </a:r>
            <a:endParaRPr lang="en-US" altLang="zh-CN" b="1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D4288CC-BEC9-4E4F-99EB-3B244F704F05}"/>
              </a:ext>
            </a:extLst>
          </p:cNvPr>
          <p:cNvSpPr txBox="1"/>
          <p:nvPr/>
        </p:nvSpPr>
        <p:spPr>
          <a:xfrm>
            <a:off x="5638513" y="5333215"/>
            <a:ext cx="618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Implicit Function/Signed Distance Function Linear Interpolation/Wasserstein Barycenter ……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32" y="3781559"/>
            <a:ext cx="2622538" cy="14729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570" y="3774276"/>
            <a:ext cx="2659054" cy="1493502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347888" y="1205830"/>
            <a:ext cx="88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Parameterization of the design space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391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FE45CE-B21B-9ECD-8050-EDC73E6C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984"/>
            <a:ext cx="12192000" cy="68630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3D1276-896E-7C2B-D3E6-243B55FC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9720840" y="6074754"/>
            <a:ext cx="2101187" cy="3260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316DB0-C91B-D69B-6CA8-71112916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7" y="382337"/>
            <a:ext cx="5969391" cy="336735"/>
          </a:xfrm>
          <a:prstGeom prst="rect">
            <a:avLst/>
          </a:prstGeom>
          <a:effectLst>
            <a:outerShdw blurRad="16215" dir="5400000" sx="101000" sy="101000" algn="ctr" rotWithShape="0">
              <a:schemeClr val="tx1">
                <a:lumMod val="50000"/>
                <a:lumOff val="50000"/>
                <a:alpha val="43000"/>
              </a:schemeClr>
            </a:outerShdw>
            <a:reflection endPos="0" dir="5400000" sy="-100000" algn="bl" rotWithShape="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101410C-5DE4-4978-9210-EC63DBF85162}"/>
              </a:ext>
            </a:extLst>
          </p:cNvPr>
          <p:cNvSpPr/>
          <p:nvPr/>
        </p:nvSpPr>
        <p:spPr>
          <a:xfrm>
            <a:off x="350729" y="805019"/>
            <a:ext cx="11523945" cy="526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Spiking neural network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260796" y="6044136"/>
            <a:ext cx="10524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D. Reinforcement learning for improving agent design[J]. Artificial life, 2019, 25(4): 352-365.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Cheney N,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Bongard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SunSpiral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V, et al. Scalable co-optimization of morphology and control in embodied machines[J]. Journal of The Royal Society Interface, 2018, 15(143): 20170937.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Yuan Y, Song Y, Luo Z, et al. Transform2Act: Learning a Transform-and-Control Policy for Efficient Agent Design[J].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arXiv:2110.03659, 2021.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26550" y="833222"/>
            <a:ext cx="39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Representation of body and brain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648570" y="833222"/>
            <a:ext cx="269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Optimization Methods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50729" y="833222"/>
            <a:ext cx="374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Modeling of system dynamic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1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569788" y="570973"/>
            <a:ext cx="678872" cy="893831"/>
          </a:xfrm>
          <a:prstGeom prst="rect">
            <a:avLst/>
          </a:prstGeom>
        </p:spPr>
      </p:pic>
      <p:pic>
        <p:nvPicPr>
          <p:cNvPr id="32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7923131" y="570972"/>
            <a:ext cx="678872" cy="89383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4114" y="1709770"/>
            <a:ext cx="410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Closed-loop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(Neural Networks)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D4288CC-BEC9-4E4F-99EB-3B244F704F05}"/>
              </a:ext>
            </a:extLst>
          </p:cNvPr>
          <p:cNvSpPr txBox="1"/>
          <p:nvPr/>
        </p:nvSpPr>
        <p:spPr>
          <a:xfrm>
            <a:off x="7008791" y="1686360"/>
            <a:ext cx="404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Open-loop</a:t>
            </a:r>
            <a:endParaRPr lang="en-US" altLang="zh-CN" b="1" dirty="0"/>
          </a:p>
        </p:txBody>
      </p:sp>
      <p:sp>
        <p:nvSpPr>
          <p:cNvPr id="29" name="文本框 28"/>
          <p:cNvSpPr txBox="1"/>
          <p:nvPr/>
        </p:nvSpPr>
        <p:spPr>
          <a:xfrm>
            <a:off x="347888" y="1205830"/>
            <a:ext cx="88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Parameterization of the state-action space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6412" y="2171977"/>
            <a:ext cx="2889104" cy="143928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719736" y="3719128"/>
            <a:ext cx="13067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Spiking NNs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8993" y="3983680"/>
            <a:ext cx="3915205" cy="17205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517" y="2253101"/>
            <a:ext cx="2850977" cy="1292028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1446037" y="3719129"/>
            <a:ext cx="678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FNNs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200" name="Picture 8" descr="Graph Convolutional Networks | Thomas Kipf | Google DeepMi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8" y="4175887"/>
            <a:ext cx="3103934" cy="16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矩形 36"/>
          <p:cNvSpPr/>
          <p:nvPr/>
        </p:nvSpPr>
        <p:spPr>
          <a:xfrm>
            <a:off x="2725887" y="5616563"/>
            <a:ext cx="11833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Graph NNs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AutoShape 10" descr="Transformer Explained | Papers With Co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5358" y="3983680"/>
            <a:ext cx="1471606" cy="2089619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5177351" y="5664111"/>
            <a:ext cx="1378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Transformers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216011" y="5660133"/>
            <a:ext cx="4014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Central Pattern Generator (CPG) controller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204" name="Picture 12" descr="SineWave FOC vs Square Wave Controllers - Which one is better?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2"/>
          <a:stretch/>
        </p:blipFill>
        <p:spPr bwMode="auto">
          <a:xfrm>
            <a:off x="7669822" y="1994586"/>
            <a:ext cx="3384376" cy="179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矩形 41"/>
          <p:cNvSpPr/>
          <p:nvPr/>
        </p:nvSpPr>
        <p:spPr>
          <a:xfrm>
            <a:off x="7791414" y="3741706"/>
            <a:ext cx="34382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Sine/Square/Cosine-wave controller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232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FE45CE-B21B-9ECD-8050-EDC73E6C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75"/>
            <a:ext cx="12192000" cy="68630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3D1276-896E-7C2B-D3E6-243B55FC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9720840" y="6074754"/>
            <a:ext cx="2101187" cy="3260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316DB0-C91B-D69B-6CA8-71112916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7" y="382337"/>
            <a:ext cx="5969391" cy="336735"/>
          </a:xfrm>
          <a:prstGeom prst="rect">
            <a:avLst/>
          </a:prstGeom>
          <a:effectLst>
            <a:outerShdw blurRad="16215" dir="5400000" sx="101000" sy="101000" algn="ctr" rotWithShape="0">
              <a:schemeClr val="tx1">
                <a:lumMod val="50000"/>
                <a:lumOff val="50000"/>
                <a:alpha val="43000"/>
              </a:schemeClr>
            </a:outerShdw>
            <a:reflection endPos="0" dir="5400000" sy="-100000" algn="bl" rotWithShape="0"/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35EC5F06-4A30-4FDE-BFFC-316E8E94E833}"/>
              </a:ext>
            </a:extLst>
          </p:cNvPr>
          <p:cNvSpPr/>
          <p:nvPr/>
        </p:nvSpPr>
        <p:spPr>
          <a:xfrm>
            <a:off x="350729" y="805019"/>
            <a:ext cx="11523945" cy="526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ea typeface="宋体" panose="02010600030101010101" pitchFamily="2" charset="-122"/>
              </a:rPr>
              <a:t> Learning from scratch in the target design space</a:t>
            </a:r>
            <a:endParaRPr lang="en-US" altLang="zh-CN" dirty="0"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26550" y="833222"/>
            <a:ext cx="39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Representation of body and brain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48570" y="833222"/>
            <a:ext cx="269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Optimization Methods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0729" y="833222"/>
            <a:ext cx="374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Modeling of system dynamic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569788" y="570973"/>
            <a:ext cx="678872" cy="893831"/>
          </a:xfrm>
          <a:prstGeom prst="rect">
            <a:avLst/>
          </a:prstGeom>
        </p:spPr>
      </p:pic>
      <p:pic>
        <p:nvPicPr>
          <p:cNvPr id="11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7923131" y="570972"/>
            <a:ext cx="678872" cy="8938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344205B-9914-436F-87B2-CC12FB6F8CD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2728" y="2067151"/>
            <a:ext cx="5713570" cy="221634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6332E1B-2832-47AA-A9E0-6A626837E711}"/>
              </a:ext>
            </a:extLst>
          </p:cNvPr>
          <p:cNvSpPr txBox="1"/>
          <p:nvPr/>
        </p:nvSpPr>
        <p:spPr>
          <a:xfrm>
            <a:off x="444203" y="5465065"/>
            <a:ext cx="11196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separate training procedures significantly hinder the experience of design and control to be 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shared </a:t>
            </a: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across different robots</a:t>
            </a:r>
          </a:p>
        </p:txBody>
      </p:sp>
      <p:sp>
        <p:nvSpPr>
          <p:cNvPr id="4" name="矩形 3"/>
          <p:cNvSpPr/>
          <p:nvPr/>
        </p:nvSpPr>
        <p:spPr>
          <a:xfrm>
            <a:off x="444203" y="5118572"/>
            <a:ext cx="92766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Learning from scratch in the target design space with expensive fitness evaluation</a:t>
            </a:r>
          </a:p>
        </p:txBody>
      </p:sp>
      <p:sp>
        <p:nvSpPr>
          <p:cNvPr id="5" name="矩形 4"/>
          <p:cNvSpPr/>
          <p:nvPr/>
        </p:nvSpPr>
        <p:spPr>
          <a:xfrm>
            <a:off x="8262030" y="4386590"/>
            <a:ext cx="2600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Bi-level optimization loop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D7BA1B9-349E-4C7B-B536-9DA7E3EDD808}"/>
              </a:ext>
            </a:extLst>
          </p:cNvPr>
          <p:cNvSpPr txBox="1"/>
          <p:nvPr/>
        </p:nvSpPr>
        <p:spPr>
          <a:xfrm>
            <a:off x="1433484" y="4386590"/>
            <a:ext cx="3657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The unified design-and-control MDP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矩形: 圆角 3">
            <a:extLst>
              <a:ext uri="{FF2B5EF4-FFF2-40B4-BE49-F238E27FC236}">
                <a16:creationId xmlns:a16="http://schemas.microsoft.com/office/drawing/2014/main" id="{521CD28A-2906-45A5-AA1F-DF17F742F84A}"/>
              </a:ext>
            </a:extLst>
          </p:cNvPr>
          <p:cNvSpPr/>
          <p:nvPr/>
        </p:nvSpPr>
        <p:spPr>
          <a:xfrm>
            <a:off x="325011" y="2560823"/>
            <a:ext cx="1134923" cy="4703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D27EB742-7B8C-43B4-9539-3E3B4897E1E2}"/>
              </a:ext>
            </a:extLst>
          </p:cNvPr>
          <p:cNvCxnSpPr>
            <a:cxnSpLocks/>
          </p:cNvCxnSpPr>
          <p:nvPr/>
        </p:nvCxnSpPr>
        <p:spPr>
          <a:xfrm flipV="1">
            <a:off x="2855978" y="2785054"/>
            <a:ext cx="484775" cy="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圆角 3">
            <a:extLst>
              <a:ext uri="{FF2B5EF4-FFF2-40B4-BE49-F238E27FC236}">
                <a16:creationId xmlns:a16="http://schemas.microsoft.com/office/drawing/2014/main" id="{07403C49-8C6D-41C0-866B-4F1B5954254C}"/>
              </a:ext>
            </a:extLst>
          </p:cNvPr>
          <p:cNvSpPr/>
          <p:nvPr/>
        </p:nvSpPr>
        <p:spPr>
          <a:xfrm>
            <a:off x="3449047" y="2565959"/>
            <a:ext cx="1134923" cy="4703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F5110905-4132-45F7-841F-AF24CC01EA26}"/>
              </a:ext>
            </a:extLst>
          </p:cNvPr>
          <p:cNvCxnSpPr>
            <a:cxnSpLocks/>
          </p:cNvCxnSpPr>
          <p:nvPr/>
        </p:nvCxnSpPr>
        <p:spPr>
          <a:xfrm flipV="1">
            <a:off x="1513848" y="2785055"/>
            <a:ext cx="593069" cy="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8902;p107">
            <a:extLst>
              <a:ext uri="{FF2B5EF4-FFF2-40B4-BE49-F238E27FC236}">
                <a16:creationId xmlns:a16="http://schemas.microsoft.com/office/drawing/2014/main" id="{1D674B93-F379-4238-A09B-1F43E408303D}"/>
              </a:ext>
            </a:extLst>
          </p:cNvPr>
          <p:cNvSpPr/>
          <p:nvPr/>
        </p:nvSpPr>
        <p:spPr>
          <a:xfrm>
            <a:off x="4692143" y="2733202"/>
            <a:ext cx="164962" cy="158161"/>
          </a:xfrm>
          <a:prstGeom prst="chevron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8902;p107">
            <a:extLst>
              <a:ext uri="{FF2B5EF4-FFF2-40B4-BE49-F238E27FC236}">
                <a16:creationId xmlns:a16="http://schemas.microsoft.com/office/drawing/2014/main" id="{410A72BE-E6D2-4D03-915E-1946F4390587}"/>
              </a:ext>
            </a:extLst>
          </p:cNvPr>
          <p:cNvSpPr/>
          <p:nvPr/>
        </p:nvSpPr>
        <p:spPr>
          <a:xfrm>
            <a:off x="4889450" y="2733202"/>
            <a:ext cx="164962" cy="158161"/>
          </a:xfrm>
          <a:prstGeom prst="chevron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8902;p107">
            <a:extLst>
              <a:ext uri="{FF2B5EF4-FFF2-40B4-BE49-F238E27FC236}">
                <a16:creationId xmlns:a16="http://schemas.microsoft.com/office/drawing/2014/main" id="{943CF685-C71E-4020-BC7C-71F286659AC7}"/>
              </a:ext>
            </a:extLst>
          </p:cNvPr>
          <p:cNvSpPr/>
          <p:nvPr/>
        </p:nvSpPr>
        <p:spPr>
          <a:xfrm>
            <a:off x="5076294" y="2733202"/>
            <a:ext cx="164962" cy="158161"/>
          </a:xfrm>
          <a:prstGeom prst="chevron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337BE6C5-B328-4286-AC43-7F3F422FF20A}"/>
                  </a:ext>
                </a:extLst>
              </p:cNvPr>
              <p:cNvSpPr/>
              <p:nvPr/>
            </p:nvSpPr>
            <p:spPr>
              <a:xfrm>
                <a:off x="4108908" y="2629653"/>
                <a:ext cx="519758" cy="327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altLang="zh-CN" sz="14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337BE6C5-B328-4286-AC43-7F3F422FF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908" y="2629653"/>
                <a:ext cx="519758" cy="3270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>
            <a:extLst>
              <a:ext uri="{FF2B5EF4-FFF2-40B4-BE49-F238E27FC236}">
                <a16:creationId xmlns:a16="http://schemas.microsoft.com/office/drawing/2014/main" id="{E4F2184B-9D5B-4808-A87F-AB8C59B7C3ED}"/>
              </a:ext>
            </a:extLst>
          </p:cNvPr>
          <p:cNvSpPr/>
          <p:nvPr/>
        </p:nvSpPr>
        <p:spPr>
          <a:xfrm>
            <a:off x="3310005" y="2562632"/>
            <a:ext cx="1093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cs typeface="Times New Roman" panose="02020603050405020304" pitchFamily="18" charset="0"/>
              </a:rPr>
              <a:t>Control policy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D257BF7-3043-4CD5-A38F-39BDF58F0E1B}"/>
              </a:ext>
            </a:extLst>
          </p:cNvPr>
          <p:cNvSpPr/>
          <p:nvPr/>
        </p:nvSpPr>
        <p:spPr>
          <a:xfrm>
            <a:off x="1881020" y="1996044"/>
            <a:ext cx="3239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cs typeface="Times New Roman" panose="02020603050405020304" pitchFamily="18" charset="0"/>
              </a:rPr>
              <a:t>Gradient-based RL training (PPO etc.)</a:t>
            </a:r>
            <a:endParaRPr lang="zh-CN" altLang="en-US" sz="1400" b="1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CA006C21-DD7C-4F4A-A6CF-BA96F9954FAD}"/>
                  </a:ext>
                </a:extLst>
              </p:cNvPr>
              <p:cNvSpPr/>
              <p:nvPr/>
            </p:nvSpPr>
            <p:spPr>
              <a:xfrm>
                <a:off x="933414" y="2633737"/>
                <a:ext cx="536044" cy="3348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altLang="zh-CN" sz="1400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CA006C21-DD7C-4F4A-A6CF-BA96F9954F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14" y="2633737"/>
                <a:ext cx="536044" cy="3348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>
            <a:extLst>
              <a:ext uri="{FF2B5EF4-FFF2-40B4-BE49-F238E27FC236}">
                <a16:creationId xmlns:a16="http://schemas.microsoft.com/office/drawing/2014/main" id="{E36C2352-0B39-4465-8FB5-C0271526736C}"/>
              </a:ext>
            </a:extLst>
          </p:cNvPr>
          <p:cNvSpPr/>
          <p:nvPr/>
        </p:nvSpPr>
        <p:spPr>
          <a:xfrm>
            <a:off x="340345" y="2558144"/>
            <a:ext cx="774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cs typeface="Times New Roman" panose="02020603050405020304" pitchFamily="18" charset="0"/>
              </a:rPr>
              <a:t>Design policy</a:t>
            </a:r>
          </a:p>
        </p:txBody>
      </p:sp>
      <p:sp>
        <p:nvSpPr>
          <p:cNvPr id="31" name="矩形: 圆角 154">
            <a:extLst>
              <a:ext uri="{FF2B5EF4-FFF2-40B4-BE49-F238E27FC236}">
                <a16:creationId xmlns:a16="http://schemas.microsoft.com/office/drawing/2014/main" id="{D726AB53-967B-49D2-99AA-5B180EA53B87}"/>
              </a:ext>
            </a:extLst>
          </p:cNvPr>
          <p:cNvSpPr/>
          <p:nvPr/>
        </p:nvSpPr>
        <p:spPr>
          <a:xfrm>
            <a:off x="5453995" y="2558145"/>
            <a:ext cx="1100474" cy="4703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cs typeface="Times New Roman" panose="02020603050405020304" pitchFamily="18" charset="0"/>
              </a:rPr>
              <a:t>Environment</a:t>
            </a:r>
            <a:endParaRPr lang="zh-CN" altLang="en-US" sz="1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3CEBE55B-B9E5-4A4E-8BB0-44F43DC9A0B0}"/>
                  </a:ext>
                </a:extLst>
              </p:cNvPr>
              <p:cNvSpPr/>
              <p:nvPr/>
            </p:nvSpPr>
            <p:spPr>
              <a:xfrm>
                <a:off x="567856" y="3537880"/>
                <a:ext cx="468000" cy="468000"/>
              </a:xfrm>
              <a:prstGeom prst="ellipse">
                <a:avLst/>
              </a:prstGeom>
              <a:noFill/>
              <a:ln w="28575">
                <a:solidFill>
                  <a:srgbClr val="98B7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3CEBE55B-B9E5-4A4E-8BB0-44F43DC9A0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56" y="3537880"/>
                <a:ext cx="468000" cy="4680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98B7AB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AC7BFAC7-5965-4DD3-BD3E-5A2CE4757100}"/>
                  </a:ext>
                </a:extLst>
              </p:cNvPr>
              <p:cNvSpPr/>
              <p:nvPr/>
            </p:nvSpPr>
            <p:spPr>
              <a:xfrm>
                <a:off x="1342739" y="3535554"/>
                <a:ext cx="468000" cy="468000"/>
              </a:xfrm>
              <a:prstGeom prst="ellipse">
                <a:avLst/>
              </a:prstGeom>
              <a:noFill/>
              <a:ln w="28575">
                <a:solidFill>
                  <a:srgbClr val="98B7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AC7BFAC7-5965-4DD3-BD3E-5A2CE47571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739" y="3535554"/>
                <a:ext cx="468000" cy="4680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98B7AB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E7274109-725D-421B-9FAD-CC2947F0D0CE}"/>
                  </a:ext>
                </a:extLst>
              </p:cNvPr>
              <p:cNvSpPr/>
              <p:nvPr/>
            </p:nvSpPr>
            <p:spPr>
              <a:xfrm>
                <a:off x="2130508" y="3544084"/>
                <a:ext cx="468000" cy="468000"/>
              </a:xfrm>
              <a:prstGeom prst="ellipse">
                <a:avLst/>
              </a:prstGeom>
              <a:noFill/>
              <a:ln w="28575">
                <a:solidFill>
                  <a:srgbClr val="98B7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E7274109-725D-421B-9FAD-CC2947F0D0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508" y="3544084"/>
                <a:ext cx="468000" cy="468000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rgbClr val="98B7AB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95334E07-6852-41A9-8953-CAA7C60880DB}"/>
                  </a:ext>
                </a:extLst>
              </p:cNvPr>
              <p:cNvSpPr/>
              <p:nvPr/>
            </p:nvSpPr>
            <p:spPr>
              <a:xfrm>
                <a:off x="4159885" y="3553572"/>
                <a:ext cx="468000" cy="468000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95334E07-6852-41A9-8953-CAA7C60880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885" y="3553572"/>
                <a:ext cx="468000" cy="468000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34D0559A-D831-426F-9052-873837D459F6}"/>
                  </a:ext>
                </a:extLst>
              </p:cNvPr>
              <p:cNvSpPr/>
              <p:nvPr/>
            </p:nvSpPr>
            <p:spPr>
              <a:xfrm>
                <a:off x="4952733" y="3560602"/>
                <a:ext cx="468000" cy="468000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34D0559A-D831-426F-9052-873837D459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733" y="3560602"/>
                <a:ext cx="468000" cy="468000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D51FF3A5-4AED-4554-8D6D-A0D8B379DFC1}"/>
                  </a:ext>
                </a:extLst>
              </p:cNvPr>
              <p:cNvSpPr/>
              <p:nvPr/>
            </p:nvSpPr>
            <p:spPr>
              <a:xfrm>
                <a:off x="5728181" y="3560602"/>
                <a:ext cx="468000" cy="468000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D51FF3A5-4AED-4554-8D6D-A0D8B379D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81" y="3560602"/>
                <a:ext cx="468000" cy="468000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文本框 37">
            <a:extLst>
              <a:ext uri="{FF2B5EF4-FFF2-40B4-BE49-F238E27FC236}">
                <a16:creationId xmlns:a16="http://schemas.microsoft.com/office/drawing/2014/main" id="{6BC29797-505D-433D-BC5C-EE934716A45D}"/>
              </a:ext>
            </a:extLst>
          </p:cNvPr>
          <p:cNvSpPr txBox="1"/>
          <p:nvPr/>
        </p:nvSpPr>
        <p:spPr>
          <a:xfrm>
            <a:off x="5385179" y="3604381"/>
            <a:ext cx="54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…</a:t>
            </a:r>
            <a:endParaRPr lang="zh-CN" altLang="en-US" sz="1400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F2AB8DB-493A-4E46-84D6-AA521F930154}"/>
              </a:ext>
            </a:extLst>
          </p:cNvPr>
          <p:cNvSpPr txBox="1"/>
          <p:nvPr/>
        </p:nvSpPr>
        <p:spPr>
          <a:xfrm>
            <a:off x="1801253" y="3579766"/>
            <a:ext cx="67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…</a:t>
            </a:r>
            <a:endParaRPr lang="zh-CN" altLang="en-US" sz="1400" dirty="0"/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55790869-C452-4D32-A950-39DC4F3387E6}"/>
              </a:ext>
            </a:extLst>
          </p:cNvPr>
          <p:cNvCxnSpPr>
            <a:cxnSpLocks/>
            <a:stCxn id="32" idx="6"/>
            <a:endCxn id="33" idx="2"/>
          </p:cNvCxnSpPr>
          <p:nvPr/>
        </p:nvCxnSpPr>
        <p:spPr>
          <a:xfrm flipV="1">
            <a:off x="1035856" y="3769554"/>
            <a:ext cx="306883" cy="2326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DF01EB36-DB39-40F3-B4B0-AFCECDA7F652}"/>
              </a:ext>
            </a:extLst>
          </p:cNvPr>
          <p:cNvCxnSpPr>
            <a:cxnSpLocks/>
            <a:stCxn id="34" idx="6"/>
            <a:endCxn id="35" idx="2"/>
          </p:cNvCxnSpPr>
          <p:nvPr/>
        </p:nvCxnSpPr>
        <p:spPr>
          <a:xfrm>
            <a:off x="2598508" y="3778084"/>
            <a:ext cx="1561377" cy="9488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D44FA86D-05B3-4FD4-9F4D-1E969533C6FA}"/>
              </a:ext>
            </a:extLst>
          </p:cNvPr>
          <p:cNvSpPr/>
          <p:nvPr/>
        </p:nvSpPr>
        <p:spPr>
          <a:xfrm>
            <a:off x="530928" y="4028602"/>
            <a:ext cx="20971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cs typeface="Times New Roman" panose="02020603050405020304" pitchFamily="18" charset="0"/>
              </a:rPr>
              <a:t>reward=0</a:t>
            </a:r>
            <a:endParaRPr lang="zh-CN" altLang="en-US" sz="1400" b="1" dirty="0">
              <a:cs typeface="Times New Roman" panose="02020603050405020304" pitchFamily="18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45C9B3E-EC7C-438E-96B7-3013F1DC1DE9}"/>
              </a:ext>
            </a:extLst>
          </p:cNvPr>
          <p:cNvSpPr/>
          <p:nvPr/>
        </p:nvSpPr>
        <p:spPr>
          <a:xfrm>
            <a:off x="3365881" y="4027777"/>
            <a:ext cx="36571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cs typeface="Times New Roman" panose="02020603050405020304" pitchFamily="18" charset="0"/>
              </a:rPr>
              <a:t>reward=environmental reward</a:t>
            </a:r>
            <a:endParaRPr lang="zh-CN" altLang="en-US" sz="1400" b="1" dirty="0">
              <a:cs typeface="Times New Roman" panose="02020603050405020304" pitchFamily="18" charset="0"/>
            </a:endParaRP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EEE933C5-3358-42B4-B630-ADEA209759C4}"/>
              </a:ext>
            </a:extLst>
          </p:cNvPr>
          <p:cNvCxnSpPr>
            <a:cxnSpLocks/>
            <a:endCxn id="36" idx="2"/>
          </p:cNvCxnSpPr>
          <p:nvPr/>
        </p:nvCxnSpPr>
        <p:spPr>
          <a:xfrm>
            <a:off x="4634768" y="3794530"/>
            <a:ext cx="317965" cy="72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079B2FF7-618E-4487-AE5C-502EED01ABEB}"/>
                  </a:ext>
                </a:extLst>
              </p:cNvPr>
              <p:cNvSpPr txBox="1"/>
              <p:nvPr/>
            </p:nvSpPr>
            <p:spPr>
              <a:xfrm>
                <a:off x="983757" y="3419715"/>
                <a:ext cx="313386" cy="326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079B2FF7-618E-4487-AE5C-502EED01A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757" y="3419715"/>
                <a:ext cx="313386" cy="326821"/>
              </a:xfrm>
              <a:prstGeom prst="rect">
                <a:avLst/>
              </a:prstGeom>
              <a:blipFill>
                <a:blip r:embed="rId18"/>
                <a:stretch>
                  <a:fillRect r="-1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FD1E9A41-8C89-46DA-B5C8-94B2F7590B54}"/>
                  </a:ext>
                </a:extLst>
              </p:cNvPr>
              <p:cNvSpPr txBox="1"/>
              <p:nvPr/>
            </p:nvSpPr>
            <p:spPr>
              <a:xfrm>
                <a:off x="4515475" y="3393722"/>
                <a:ext cx="3133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FD1E9A41-8C89-46DA-B5C8-94B2F7590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75" y="3393722"/>
                <a:ext cx="313386" cy="307777"/>
              </a:xfrm>
              <a:prstGeom prst="rect">
                <a:avLst/>
              </a:prstGeom>
              <a:blipFill>
                <a:blip r:embed="rId19"/>
                <a:stretch>
                  <a:fillRect r="-607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连接符: 肘形 171">
            <a:extLst>
              <a:ext uri="{FF2B5EF4-FFF2-40B4-BE49-F238E27FC236}">
                <a16:creationId xmlns:a16="http://schemas.microsoft.com/office/drawing/2014/main" id="{32B5D476-1766-4667-A042-7E83CCFDEEC1}"/>
              </a:ext>
            </a:extLst>
          </p:cNvPr>
          <p:cNvCxnSpPr>
            <a:stCxn id="31" idx="0"/>
            <a:endCxn id="30" idx="0"/>
          </p:cNvCxnSpPr>
          <p:nvPr/>
        </p:nvCxnSpPr>
        <p:spPr>
          <a:xfrm rot="16200000" flipV="1">
            <a:off x="3365881" y="-80207"/>
            <a:ext cx="1" cy="5276703"/>
          </a:xfrm>
          <a:prstGeom prst="bentConnector3">
            <a:avLst>
              <a:gd name="adj1" fmla="val 22860100000"/>
            </a:avLst>
          </a:prstGeom>
          <a:ln w="127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CD9EDEDA-BEDA-4E4C-ADD4-E182753E1393}"/>
              </a:ext>
            </a:extLst>
          </p:cNvPr>
          <p:cNvCxnSpPr>
            <a:endCxn id="19" idx="0"/>
          </p:cNvCxnSpPr>
          <p:nvPr/>
        </p:nvCxnSpPr>
        <p:spPr>
          <a:xfrm>
            <a:off x="4016508" y="2326818"/>
            <a:ext cx="1" cy="239141"/>
          </a:xfrm>
          <a:prstGeom prst="straightConnector1">
            <a:avLst/>
          </a:prstGeom>
          <a:ln w="127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左大括号 48">
            <a:extLst>
              <a:ext uri="{FF2B5EF4-FFF2-40B4-BE49-F238E27FC236}">
                <a16:creationId xmlns:a16="http://schemas.microsoft.com/office/drawing/2014/main" id="{9B6603C3-C0D1-4894-893C-3C098A1C3206}"/>
              </a:ext>
            </a:extLst>
          </p:cNvPr>
          <p:cNvSpPr/>
          <p:nvPr/>
        </p:nvSpPr>
        <p:spPr>
          <a:xfrm rot="16200000">
            <a:off x="1551361" y="2115406"/>
            <a:ext cx="321111" cy="2288122"/>
          </a:xfrm>
          <a:prstGeom prst="leftBrace">
            <a:avLst>
              <a:gd name="adj1" fmla="val 4703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左大括号 49">
            <a:extLst>
              <a:ext uri="{FF2B5EF4-FFF2-40B4-BE49-F238E27FC236}">
                <a16:creationId xmlns:a16="http://schemas.microsoft.com/office/drawing/2014/main" id="{EAF77EA0-402A-42E8-8DB3-88D4C0FA386B}"/>
              </a:ext>
            </a:extLst>
          </p:cNvPr>
          <p:cNvSpPr/>
          <p:nvPr/>
        </p:nvSpPr>
        <p:spPr>
          <a:xfrm rot="16200000">
            <a:off x="4849815" y="2265606"/>
            <a:ext cx="321111" cy="1987724"/>
          </a:xfrm>
          <a:prstGeom prst="leftBrace">
            <a:avLst>
              <a:gd name="adj1" fmla="val 4703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D02F02B8-4663-42FC-B1BE-ABA1CEC6F3CD}"/>
              </a:ext>
            </a:extLst>
          </p:cNvPr>
          <p:cNvSpPr txBox="1"/>
          <p:nvPr/>
        </p:nvSpPr>
        <p:spPr>
          <a:xfrm>
            <a:off x="1327451" y="2952228"/>
            <a:ext cx="8542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cs typeface="Times New Roman" panose="02020603050405020304" pitchFamily="18" charset="0"/>
              </a:rPr>
              <a:t>Design</a:t>
            </a:r>
            <a:endParaRPr lang="zh-CN" altLang="en-US" sz="1600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5BA0D4D-5801-4D17-98AA-C469B2AF4BC1}"/>
              </a:ext>
            </a:extLst>
          </p:cNvPr>
          <p:cNvSpPr txBox="1"/>
          <p:nvPr/>
        </p:nvSpPr>
        <p:spPr>
          <a:xfrm>
            <a:off x="4619007" y="2947490"/>
            <a:ext cx="9561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cs typeface="Times New Roman" panose="02020603050405020304" pitchFamily="18" charset="0"/>
              </a:rPr>
              <a:t>Control</a:t>
            </a:r>
            <a:endParaRPr lang="zh-CN" altLang="en-US" sz="1600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FD7BA1B9-349E-4C7B-B536-9DA7E3EDD808}"/>
              </a:ext>
            </a:extLst>
          </p:cNvPr>
          <p:cNvSpPr txBox="1"/>
          <p:nvPr/>
        </p:nvSpPr>
        <p:spPr>
          <a:xfrm>
            <a:off x="397828" y="1414141"/>
            <a:ext cx="396300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Ø"/>
              <a:defRPr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Reinforcement learning based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D7BA1B9-349E-4C7B-B536-9DA7E3EDD808}"/>
              </a:ext>
            </a:extLst>
          </p:cNvPr>
          <p:cNvSpPr txBox="1"/>
          <p:nvPr/>
        </p:nvSpPr>
        <p:spPr>
          <a:xfrm>
            <a:off x="6802878" y="1416871"/>
            <a:ext cx="430271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Ø"/>
              <a:defRPr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Evolutionary Computation based</a:t>
            </a:r>
            <a:endParaRPr lang="zh-CN" alt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D7BA1B9-349E-4C7B-B536-9DA7E3EDD808}"/>
              </a:ext>
            </a:extLst>
          </p:cNvPr>
          <p:cNvSpPr txBox="1"/>
          <p:nvPr/>
        </p:nvSpPr>
        <p:spPr>
          <a:xfrm>
            <a:off x="413403" y="4790034"/>
            <a:ext cx="17299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Ø"/>
              <a:defRPr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Difficulties</a:t>
            </a:r>
            <a:endParaRPr lang="zh-CN" altLang="en-US" dirty="0"/>
          </a:p>
        </p:txBody>
      </p:sp>
      <p:pic>
        <p:nvPicPr>
          <p:cNvPr id="12290" name="Picture 2" descr="robot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81" y="2331337"/>
            <a:ext cx="929204" cy="92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70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  <p:bldP spid="16" grpId="0"/>
      <p:bldP spid="17" grpId="0" animBg="1"/>
      <p:bldP spid="19" grpId="0" animBg="1"/>
      <p:bldP spid="22" grpId="0" animBg="1"/>
      <p:bldP spid="23" grpId="0" animBg="1"/>
      <p:bldP spid="24" grpId="0" animBg="1"/>
      <p:bldP spid="25" grpId="0"/>
      <p:bldP spid="26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2" grpId="0"/>
      <p:bldP spid="43" grpId="0"/>
      <p:bldP spid="45" grpId="0"/>
      <p:bldP spid="46" grpId="0"/>
      <p:bldP spid="49" grpId="0" animBg="1"/>
      <p:bldP spid="50" grpId="0" animBg="1"/>
      <p:bldP spid="51" grpId="0"/>
      <p:bldP spid="52" grpId="0"/>
      <p:bldP spid="53" grpId="0"/>
      <p:bldP spid="54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FE45CE-B21B-9ECD-8050-EDC73E6C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75"/>
            <a:ext cx="12192000" cy="68630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3D1276-896E-7C2B-D3E6-243B55FC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9720840" y="6074754"/>
            <a:ext cx="2101187" cy="3260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316DB0-C91B-D69B-6CA8-71112916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7" y="382337"/>
            <a:ext cx="5969391" cy="336735"/>
          </a:xfrm>
          <a:prstGeom prst="rect">
            <a:avLst/>
          </a:prstGeom>
          <a:effectLst>
            <a:outerShdw blurRad="16215" dir="5400000" sx="101000" sy="101000" algn="ctr" rotWithShape="0">
              <a:schemeClr val="tx1">
                <a:lumMod val="50000"/>
                <a:lumOff val="50000"/>
                <a:alpha val="43000"/>
              </a:schemeClr>
            </a:outerShdw>
            <a:reflection endPos="0" dir="5400000" sy="-100000" algn="bl" rotWithShape="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5EC5F06-4A30-4FDE-BFFC-316E8E94E833}"/>
              </a:ext>
            </a:extLst>
          </p:cNvPr>
          <p:cNvSpPr/>
          <p:nvPr/>
        </p:nvSpPr>
        <p:spPr>
          <a:xfrm>
            <a:off x="350729" y="805019"/>
            <a:ext cx="11523945" cy="526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ea typeface="宋体" panose="02010600030101010101" pitchFamily="2" charset="-122"/>
              </a:rPr>
              <a:t>Traditional View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226550" y="833222"/>
            <a:ext cx="39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Representation of body and brain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48570" y="833222"/>
            <a:ext cx="269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Optimization Methods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0729" y="833222"/>
            <a:ext cx="374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Modeling of system dynamic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2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569788" y="570973"/>
            <a:ext cx="678872" cy="893831"/>
          </a:xfrm>
          <a:prstGeom prst="rect">
            <a:avLst/>
          </a:prstGeom>
        </p:spPr>
      </p:pic>
      <p:pic>
        <p:nvPicPr>
          <p:cNvPr id="13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7923131" y="570972"/>
            <a:ext cx="678872" cy="8938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06" y="1312438"/>
            <a:ext cx="6608947" cy="224831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05" y="3688465"/>
            <a:ext cx="6608947" cy="212448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059952" y="2106619"/>
            <a:ext cx="4540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CuCo</a:t>
            </a:r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Learning to design and control from easy to difficult</a:t>
            </a:r>
          </a:p>
          <a:p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ICLR 2023 Poster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31615" y="4424561"/>
            <a:ext cx="4890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PreCo: Enhancing Generalization in Co-Design via Brain-Body Pre-Training</a:t>
            </a:r>
          </a:p>
          <a:p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CoRL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2023 Oral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98082" y="6034728"/>
            <a:ext cx="9370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Yuxing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"Curriculum-based co-design of morphology and control of voxel-based soft robots." The Eleventh International Conference on Learning Representations. 2022.</a:t>
            </a:r>
          </a:p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Yuxing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"PreCo: Enhancing Generalization in Co-Design of Modular Soft Robots via Brain-Body Pre-Training." Conference on Robot Learning. PMLR, 2023.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99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FE45CE-B21B-9ECD-8050-EDC73E6C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75"/>
            <a:ext cx="12192000" cy="68630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3D1276-896E-7C2B-D3E6-243B55FC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9720840" y="6074754"/>
            <a:ext cx="2101187" cy="3260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316DB0-C91B-D69B-6CA8-71112916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7" y="382337"/>
            <a:ext cx="5969391" cy="336735"/>
          </a:xfrm>
          <a:prstGeom prst="rect">
            <a:avLst/>
          </a:prstGeom>
          <a:effectLst>
            <a:outerShdw blurRad="16215" dir="5400000" sx="101000" sy="101000" algn="ctr" rotWithShape="0">
              <a:schemeClr val="tx1">
                <a:lumMod val="50000"/>
                <a:lumOff val="50000"/>
                <a:alpha val="43000"/>
              </a:schemeClr>
            </a:outerShdw>
            <a:reflection endPos="0" dir="5400000" sy="-100000" algn="bl" rotWithShape="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5EC5F06-4A30-4FDE-BFFC-316E8E94E833}"/>
              </a:ext>
            </a:extLst>
          </p:cNvPr>
          <p:cNvSpPr/>
          <p:nvPr/>
        </p:nvSpPr>
        <p:spPr>
          <a:xfrm>
            <a:off x="350729" y="805019"/>
            <a:ext cx="11523945" cy="526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ea typeface="宋体" panose="02010600030101010101" pitchFamily="2" charset="-122"/>
              </a:rPr>
              <a:t>Traditional View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08F13F9-9651-40AF-9A92-8A703EE5E686}"/>
              </a:ext>
            </a:extLst>
          </p:cNvPr>
          <p:cNvSpPr txBox="1"/>
          <p:nvPr/>
        </p:nvSpPr>
        <p:spPr>
          <a:xfrm>
            <a:off x="350729" y="799405"/>
            <a:ext cx="6224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Next: Co-Design in the Real World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137" y="1214580"/>
            <a:ext cx="4439050" cy="27558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E73B773-5D5C-431E-A15E-72C55CE7C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009" y="2757946"/>
            <a:ext cx="2562718" cy="14014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ECF88C6-A4C2-42C4-A661-98A6D9187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4009" y="1288293"/>
            <a:ext cx="2562718" cy="14000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513" y="4226850"/>
            <a:ext cx="2584214" cy="148592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063552" y="5613329"/>
            <a:ext cx="214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0070C0"/>
                </a:solidFill>
              </a:rPr>
              <a:t>Voxcraft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57B2E21-B342-4B11-A8BC-CCE20B219E96}"/>
              </a:ext>
            </a:extLst>
          </p:cNvPr>
          <p:cNvSpPr txBox="1"/>
          <p:nvPr/>
        </p:nvSpPr>
        <p:spPr>
          <a:xfrm>
            <a:off x="317325" y="6035878"/>
            <a:ext cx="9403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 err="1"/>
              <a:t>Nygaard</a:t>
            </a:r>
            <a:r>
              <a:rPr lang="en-US" altLang="zh-CN" sz="1200" dirty="0"/>
              <a:t>, </a:t>
            </a:r>
            <a:r>
              <a:rPr lang="en-US" altLang="zh-CN" sz="1200" dirty="0" err="1"/>
              <a:t>Tønnes</a:t>
            </a:r>
            <a:r>
              <a:rPr lang="en-US" altLang="zh-CN" sz="1200" dirty="0"/>
              <a:t> F., et al. "Real-world evolution adapts robot morphology and control to hardware limitations." Proceedings of the Genetic and Evolutionary Computation Conference. 2018.</a:t>
            </a:r>
          </a:p>
          <a:p>
            <a:pPr algn="just"/>
            <a:r>
              <a:rPr lang="en-US" altLang="zh-CN" sz="1200" dirty="0" err="1"/>
              <a:t>Zhenishbek</a:t>
            </a:r>
            <a:r>
              <a:rPr lang="en-US" altLang="zh-CN" sz="1200" dirty="0"/>
              <a:t> </a:t>
            </a:r>
            <a:r>
              <a:rPr lang="en-US" altLang="zh-CN" sz="1200" dirty="0" err="1"/>
              <a:t>Zhakypov</a:t>
            </a:r>
            <a:r>
              <a:rPr lang="en-US" altLang="zh-CN" sz="1200" dirty="0"/>
              <a:t>, Mohsen </a:t>
            </a:r>
            <a:r>
              <a:rPr lang="en-US" altLang="zh-CN" sz="1200" dirty="0" err="1"/>
              <a:t>Falahi</a:t>
            </a:r>
            <a:r>
              <a:rPr lang="en-US" altLang="zh-CN" sz="1200" dirty="0"/>
              <a:t>, Manan Shah, and Jamie Paik, The design and control of the multi-modal locomotion origami robot, </a:t>
            </a:r>
            <a:r>
              <a:rPr lang="en-US" altLang="zh-CN" sz="1200" dirty="0" err="1"/>
              <a:t>Tribot</a:t>
            </a:r>
            <a:r>
              <a:rPr lang="en-US" altLang="zh-CN" sz="1200" dirty="0"/>
              <a:t> , IEEE/RSJ International Conference on Intelligent Robots and Systems, IROS</a:t>
            </a:r>
            <a:endParaRPr lang="zh-CN" altLang="en-US" sz="1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929" y="4188848"/>
            <a:ext cx="4278920" cy="15217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487488" y="385751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Real-World Evolution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pic>
        <p:nvPicPr>
          <p:cNvPr id="9220" name="Picture 4" descr="A V2 modular robo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50" y="3231012"/>
            <a:ext cx="3699734" cy="24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5342124" y="565195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Revolve2 Platform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804752" y="91166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</a:rPr>
              <a:t>More robotic agents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7849" y="1281053"/>
            <a:ext cx="3887302" cy="19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22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FE45CE-B21B-9ECD-8050-EDC73E6C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3ADE8E-8C0A-0198-0837-6150DF1E6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17" y="382337"/>
            <a:ext cx="5969391" cy="336735"/>
          </a:xfrm>
          <a:prstGeom prst="rect">
            <a:avLst/>
          </a:prstGeom>
          <a:effectLst>
            <a:outerShdw blurRad="16215" dir="5400000" sx="101000" sy="101000" algn="ctr" rotWithShape="0">
              <a:schemeClr val="tx1">
                <a:lumMod val="50000"/>
                <a:lumOff val="50000"/>
                <a:alpha val="43000"/>
              </a:schemeClr>
            </a:outerShdw>
            <a:reflection endPos="0" dir="5400000" sy="-100000" algn="bl" rotWithShape="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3D1276-896E-7C2B-D3E6-243B55FC0D7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>
            <a:off x="9915525" y="379249"/>
            <a:ext cx="1835065" cy="28475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E36572D-3950-46F6-69AF-975AB08B08E5}"/>
              </a:ext>
            </a:extLst>
          </p:cNvPr>
          <p:cNvGrpSpPr/>
          <p:nvPr/>
        </p:nvGrpSpPr>
        <p:grpSpPr>
          <a:xfrm>
            <a:off x="3484152" y="2238012"/>
            <a:ext cx="5659654" cy="1467713"/>
            <a:chOff x="3064065" y="2459382"/>
            <a:chExt cx="4431408" cy="143602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E0A9B69-E84A-DB24-F75B-8BAD598FFFD2}"/>
                </a:ext>
              </a:extLst>
            </p:cNvPr>
            <p:cNvSpPr/>
            <p:nvPr/>
          </p:nvSpPr>
          <p:spPr>
            <a:xfrm>
              <a:off x="3064065" y="2459382"/>
              <a:ext cx="4431408" cy="1174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zh-CN" sz="7200" b="1" spc="-150" dirty="0">
                  <a:solidFill>
                    <a:srgbClr val="3C5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</a:t>
              </a:r>
              <a:r>
                <a:rPr lang="en-US" altLang="zh-CN" sz="7200" b="1" spc="-150" dirty="0">
                  <a:solidFill>
                    <a:srgbClr val="3C5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hank you</a:t>
              </a:r>
              <a:r>
                <a:rPr lang="zh-CN" altLang="en-US" sz="7200" b="1" spc="-150" dirty="0">
                  <a:solidFill>
                    <a:srgbClr val="3C5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！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71E8625-23E7-4989-AD4E-9712EC88EB3D}"/>
                </a:ext>
              </a:extLst>
            </p:cNvPr>
            <p:cNvSpPr/>
            <p:nvPr/>
          </p:nvSpPr>
          <p:spPr>
            <a:xfrm>
              <a:off x="4985759" y="3372182"/>
              <a:ext cx="1444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800" b="1" spc="300" dirty="0">
                <a:solidFill>
                  <a:srgbClr val="3C5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4489069"/>
            <a:ext cx="2234027" cy="223402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696401" y="4221088"/>
            <a:ext cx="24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For more information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550156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FE45CE-B21B-9ECD-8050-EDC73E6C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75"/>
            <a:ext cx="12192000" cy="68630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3D1276-896E-7C2B-D3E6-243B55FC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9720840" y="6074754"/>
            <a:ext cx="2101187" cy="3260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316DB0-C91B-D69B-6CA8-71112916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7" y="382337"/>
            <a:ext cx="5969391" cy="336735"/>
          </a:xfrm>
          <a:prstGeom prst="rect">
            <a:avLst/>
          </a:prstGeom>
          <a:effectLst>
            <a:outerShdw blurRad="16215" dir="5400000" sx="101000" sy="101000" algn="ctr" rotWithShape="0">
              <a:schemeClr val="tx1">
                <a:lumMod val="50000"/>
                <a:lumOff val="50000"/>
                <a:alpha val="43000"/>
              </a:schemeClr>
            </a:outerShdw>
            <a:reflection endPos="0" dir="5400000" sy="-100000" algn="bl" rotWithShape="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101410C-5DE4-4978-9210-EC63DBF85162}"/>
              </a:ext>
            </a:extLst>
          </p:cNvPr>
          <p:cNvSpPr/>
          <p:nvPr/>
        </p:nvSpPr>
        <p:spPr>
          <a:xfrm>
            <a:off x="350729" y="807929"/>
            <a:ext cx="11523945" cy="526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ea typeface="宋体" panose="02010600030101010101" pitchFamily="2" charset="-122"/>
              </a:rPr>
              <a:t>Traditional View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A9D5C08-5BFB-4300-B527-786EC9980D89}"/>
              </a:ext>
            </a:extLst>
          </p:cNvPr>
          <p:cNvSpPr txBox="1"/>
          <p:nvPr/>
        </p:nvSpPr>
        <p:spPr>
          <a:xfrm>
            <a:off x="350729" y="801582"/>
            <a:ext cx="10975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Recent Achievements of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Embodied Intelligence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Picture 2" descr="动图">
            <a:extLst>
              <a:ext uri="{FF2B5EF4-FFF2-40B4-BE49-F238E27FC236}">
                <a16:creationId xmlns:a16="http://schemas.microsoft.com/office/drawing/2014/main" id="{065BE166-68DD-4064-89B0-94F0D7C0C0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91" y="2236888"/>
            <a:ext cx="2925245" cy="2193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动图">
            <a:extLst>
              <a:ext uri="{FF2B5EF4-FFF2-40B4-BE49-F238E27FC236}">
                <a16:creationId xmlns:a16="http://schemas.microsoft.com/office/drawing/2014/main" id="{EFF92084-76B5-441D-A327-CF1EFE839C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1978790"/>
            <a:ext cx="3613505" cy="2710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435927" y="2779697"/>
            <a:ext cx="678872" cy="89383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3F022B7-005F-4095-84A3-F67EDCD816C6}"/>
              </a:ext>
            </a:extLst>
          </p:cNvPr>
          <p:cNvSpPr txBox="1"/>
          <p:nvPr/>
        </p:nvSpPr>
        <p:spPr>
          <a:xfrm>
            <a:off x="263931" y="6114231"/>
            <a:ext cx="11474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Huang, </a:t>
            </a:r>
            <a:r>
              <a:rPr lang="en-US" altLang="zh-CN" sz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Wenlong</a:t>
            </a:r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 "</a:t>
            </a:r>
            <a:r>
              <a:rPr lang="en-US" altLang="zh-CN" sz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Voxposer</a:t>
            </a:r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Composable 3d value maps for robotic manipulation with language models." </a:t>
            </a:r>
            <a:r>
              <a:rPr lang="en-US" altLang="zh-CN" sz="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arXiv:2307.05973 (2023).</a:t>
            </a:r>
          </a:p>
          <a:p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https://www.tesla.com/en_hk/AI</a:t>
            </a:r>
            <a:endParaRPr lang="zh-CN" altLang="en-US" sz="12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33C13DF-7FDA-40D6-97F6-143C597F9B83}"/>
              </a:ext>
            </a:extLst>
          </p:cNvPr>
          <p:cNvSpPr txBox="1"/>
          <p:nvPr/>
        </p:nvSpPr>
        <p:spPr>
          <a:xfrm>
            <a:off x="1212027" y="4852104"/>
            <a:ext cx="580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Brain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LLM+VLM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“body”(Robotic Arm)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84" y="2175881"/>
            <a:ext cx="3798615" cy="2425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33C13DF-7FDA-40D6-97F6-143C597F9B83}"/>
              </a:ext>
            </a:extLst>
          </p:cNvPr>
          <p:cNvSpPr txBox="1"/>
          <p:nvPr/>
        </p:nvSpPr>
        <p:spPr>
          <a:xfrm>
            <a:off x="9337242" y="4852104"/>
            <a:ext cx="143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Tesla Bot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043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FE45CE-B21B-9ECD-8050-EDC73E6C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44"/>
            <a:ext cx="12192000" cy="68630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3D1276-896E-7C2B-D3E6-243B55FC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9720840" y="6074754"/>
            <a:ext cx="2101187" cy="3260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316DB0-C91B-D69B-6CA8-71112916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7" y="382337"/>
            <a:ext cx="5969391" cy="336735"/>
          </a:xfrm>
          <a:prstGeom prst="rect">
            <a:avLst/>
          </a:prstGeom>
          <a:effectLst>
            <a:outerShdw blurRad="16215" dir="5400000" sx="101000" sy="101000" algn="ctr" rotWithShape="0">
              <a:schemeClr val="tx1">
                <a:lumMod val="50000"/>
                <a:lumOff val="50000"/>
                <a:alpha val="43000"/>
              </a:schemeClr>
            </a:outerShdw>
            <a:reflection endPos="0" dir="5400000" sy="-100000" algn="bl" rotWithShape="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101410C-5DE4-4978-9210-EC63DBF85162}"/>
              </a:ext>
            </a:extLst>
          </p:cNvPr>
          <p:cNvSpPr/>
          <p:nvPr/>
        </p:nvSpPr>
        <p:spPr>
          <a:xfrm>
            <a:off x="350729" y="807929"/>
            <a:ext cx="11523945" cy="526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ea typeface="宋体" panose="02010600030101010101" pitchFamily="2" charset="-122"/>
              </a:rPr>
              <a:t>Traditional View</a:t>
            </a:r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2A3C604F-4C44-409C-980D-A8619F8B2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98" y="1520713"/>
            <a:ext cx="6970174" cy="208839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AB6E07FE-9EE9-4758-B51E-AB08C5293571}"/>
              </a:ext>
            </a:extLst>
          </p:cNvPr>
          <p:cNvSpPr txBox="1"/>
          <p:nvPr/>
        </p:nvSpPr>
        <p:spPr>
          <a:xfrm>
            <a:off x="345183" y="6074754"/>
            <a:ext cx="9270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Smith, Linda, and Michael Gasser. "The development of embodied cognition: Six lessons from babies." Artificial life 11.1-2 (2005): 13-29.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FC1C78F-7540-4AE8-A155-DD73684A00C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7418" y="1316533"/>
            <a:ext cx="4452802" cy="240692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4DBE270-1390-4850-B0D0-64100473F0AA}"/>
              </a:ext>
            </a:extLst>
          </p:cNvPr>
          <p:cNvSpPr txBox="1"/>
          <p:nvPr/>
        </p:nvSpPr>
        <p:spPr>
          <a:xfrm>
            <a:off x="498811" y="3824937"/>
            <a:ext cx="60938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Traditional View of EI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A5AF9B6-F716-4D76-826E-F0D8020D468A}"/>
              </a:ext>
            </a:extLst>
          </p:cNvPr>
          <p:cNvSpPr txBox="1"/>
          <p:nvPr/>
        </p:nvSpPr>
        <p:spPr>
          <a:xfrm>
            <a:off x="530243" y="4228712"/>
            <a:ext cx="6776644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Human intelligence is a result of the program running on our brains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Mind is essentially independent of the body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062843B5-B4CA-4B8C-B13C-EC9A30FA2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283" y="4085654"/>
            <a:ext cx="2372327" cy="177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08F13F9-9651-40AF-9A92-8A703EE5E686}"/>
              </a:ext>
            </a:extLst>
          </p:cNvPr>
          <p:cNvSpPr txBox="1"/>
          <p:nvPr/>
        </p:nvSpPr>
        <p:spPr>
          <a:xfrm>
            <a:off x="350729" y="799405"/>
            <a:ext cx="6224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What is Embodied Intelligence?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CCB3990-BC51-4884-B7A2-88F74CD7F6E0}"/>
              </a:ext>
            </a:extLst>
          </p:cNvPr>
          <p:cNvSpPr txBox="1"/>
          <p:nvPr/>
        </p:nvSpPr>
        <p:spPr>
          <a:xfrm>
            <a:off x="9518469" y="2682888"/>
            <a:ext cx="1408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RL loop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06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1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FE45CE-B21B-9ECD-8050-EDC73E6C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75"/>
            <a:ext cx="12192000" cy="68630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3D1276-896E-7C2B-D3E6-243B55FC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9720840" y="6074754"/>
            <a:ext cx="2101187" cy="3260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316DB0-C91B-D69B-6CA8-71112916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7" y="382337"/>
            <a:ext cx="5969391" cy="336735"/>
          </a:xfrm>
          <a:prstGeom prst="rect">
            <a:avLst/>
          </a:prstGeom>
          <a:effectLst>
            <a:outerShdw blurRad="16215" dir="5400000" sx="101000" sy="101000" algn="ctr" rotWithShape="0">
              <a:schemeClr val="tx1">
                <a:lumMod val="50000"/>
                <a:lumOff val="50000"/>
                <a:alpha val="43000"/>
              </a:schemeClr>
            </a:outerShdw>
            <a:reflection endPos="0" dir="5400000" sy="-100000" algn="bl" rotWithShape="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101410C-5DE4-4978-9210-EC63DBF85162}"/>
              </a:ext>
            </a:extLst>
          </p:cNvPr>
          <p:cNvSpPr/>
          <p:nvPr/>
        </p:nvSpPr>
        <p:spPr>
          <a:xfrm>
            <a:off x="350729" y="807929"/>
            <a:ext cx="11523945" cy="526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Smith, Linda, and Michael Gasser. "The development of embodied cognition: Six lessons from babies." Artificial life 11.1-2 (2005): 13-29.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F14919-B3D2-4288-AA93-775AE625E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28" y="1234456"/>
            <a:ext cx="5987726" cy="484029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08F13F9-9651-40AF-9A92-8A703EE5E686}"/>
              </a:ext>
            </a:extLst>
          </p:cNvPr>
          <p:cNvSpPr txBox="1"/>
          <p:nvPr/>
        </p:nvSpPr>
        <p:spPr>
          <a:xfrm>
            <a:off x="350729" y="799405"/>
            <a:ext cx="6224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Brain, Body and Environment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3047" y="1322625"/>
            <a:ext cx="5071573" cy="449525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17326" y="6134983"/>
            <a:ext cx="94035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Howard, David, Jack Collins, and Nicole Robinson. "Taking shape: A perspective on the future of embodied cognition and a new generation of evolutionary robotics." </a:t>
            </a:r>
            <a:r>
              <a:rPr lang="en-US" altLang="zh-CN" sz="11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IOP Conference Series: Materials Science and Engineering</a:t>
            </a:r>
            <a:r>
              <a:rPr lang="en-US" altLang="zh-CN" sz="11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Vol. 1261. No. 1. IOP Publishing, 2022.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右大括号 10"/>
          <p:cNvSpPr/>
          <p:nvPr/>
        </p:nvSpPr>
        <p:spPr>
          <a:xfrm>
            <a:off x="6470074" y="1402958"/>
            <a:ext cx="356372" cy="4291260"/>
          </a:xfrm>
          <a:prstGeom prst="rightBrace">
            <a:avLst>
              <a:gd name="adj1" fmla="val 29715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FE45CE-B21B-9ECD-8050-EDC73E6C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46"/>
            <a:ext cx="12192000" cy="68630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3D1276-896E-7C2B-D3E6-243B55FC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9720840" y="6074754"/>
            <a:ext cx="2101187" cy="3260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316DB0-C91B-D69B-6CA8-71112916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7" y="382337"/>
            <a:ext cx="5969391" cy="336735"/>
          </a:xfrm>
          <a:prstGeom prst="rect">
            <a:avLst/>
          </a:prstGeom>
          <a:effectLst>
            <a:outerShdw blurRad="16215" dir="5400000" sx="101000" sy="101000" algn="ctr" rotWithShape="0">
              <a:schemeClr val="tx1">
                <a:lumMod val="50000"/>
                <a:lumOff val="50000"/>
                <a:alpha val="43000"/>
              </a:schemeClr>
            </a:outerShdw>
            <a:reflection endPos="0" dir="5400000" sy="-100000" algn="bl" rotWithShape="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101410C-5DE4-4978-9210-EC63DBF85162}"/>
              </a:ext>
            </a:extLst>
          </p:cNvPr>
          <p:cNvSpPr/>
          <p:nvPr/>
        </p:nvSpPr>
        <p:spPr>
          <a:xfrm>
            <a:off x="350729" y="807929"/>
            <a:ext cx="11523945" cy="526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ea typeface="宋体" panose="02010600030101010101" pitchFamily="2" charset="-122"/>
              </a:rPr>
              <a:t>Traditional View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A9D5C08-5BFB-4300-B527-786EC9980D89}"/>
              </a:ext>
            </a:extLst>
          </p:cNvPr>
          <p:cNvSpPr txBox="1"/>
          <p:nvPr/>
        </p:nvSpPr>
        <p:spPr>
          <a:xfrm>
            <a:off x="317325" y="818843"/>
            <a:ext cx="12199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Between </a:t>
            </a:r>
            <a:r>
              <a:rPr lang="en-US" altLang="zh-CN" sz="2400" b="1" i="0" u="none" strike="noStrike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Informationa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 Computation 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Morphological Computation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B6E07FE-9EE9-4758-B51E-AB08C5293571}"/>
              </a:ext>
            </a:extLst>
          </p:cNvPr>
          <p:cNvSpPr txBox="1"/>
          <p:nvPr/>
        </p:nvSpPr>
        <p:spPr>
          <a:xfrm>
            <a:off x="317325" y="6098069"/>
            <a:ext cx="9350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Hoffmann,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Matej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Vincent C. Müller. "Simple or complex bodies? Trade-offs in exploiting body morphology for control." Representation and reality in humans, other living organisms and intelligent machines (2017): 335-345.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AC737-25A4-48E6-850B-2619D77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52" y="1602341"/>
            <a:ext cx="7888935" cy="3290200"/>
          </a:xfrm>
          <a:prstGeom prst="rect">
            <a:avLst/>
          </a:prstGeom>
        </p:spPr>
      </p:pic>
      <p:pic>
        <p:nvPicPr>
          <p:cNvPr id="9" name="Picture 2" descr="Best Passive Walking Robot GIFs | Gfycat">
            <a:extLst>
              <a:ext uri="{FF2B5EF4-FFF2-40B4-BE49-F238E27FC236}">
                <a16:creationId xmlns:a16="http://schemas.microsoft.com/office/drawing/2014/main" id="{56D6DACD-3E0A-4503-BE51-DCDB984B8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534" y="1881219"/>
            <a:ext cx="2844329" cy="163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查看源图像">
            <a:extLst>
              <a:ext uri="{FF2B5EF4-FFF2-40B4-BE49-F238E27FC236}">
                <a16:creationId xmlns:a16="http://schemas.microsoft.com/office/drawing/2014/main" id="{4DB96500-4A6B-4E69-B362-D8E329FB2B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070" y="4243393"/>
            <a:ext cx="2389057" cy="134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连接符 6"/>
          <p:cNvCxnSpPr/>
          <p:nvPr/>
        </p:nvCxnSpPr>
        <p:spPr>
          <a:xfrm flipV="1">
            <a:off x="6657110" y="1881219"/>
            <a:ext cx="1924424" cy="4671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3028070" y="3385061"/>
            <a:ext cx="268969" cy="8567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5935140" y="4292376"/>
            <a:ext cx="2682147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embodied systems require physical interactions as driving forces of behaviors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10458" y="4292376"/>
            <a:ext cx="1799599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Rely on physical self-organization at the minimum level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4672819" y="3424672"/>
            <a:ext cx="744308" cy="8187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6657109" y="3378748"/>
            <a:ext cx="1924425" cy="1403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9102" y="3673988"/>
            <a:ext cx="2533757" cy="224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57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FE45CE-B21B-9ECD-8050-EDC73E6C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984"/>
            <a:ext cx="12192000" cy="68630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3D1276-896E-7C2B-D3E6-243B55FC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9720840" y="6074754"/>
            <a:ext cx="2101187" cy="3260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316DB0-C91B-D69B-6CA8-71112916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7" y="382337"/>
            <a:ext cx="5969391" cy="336735"/>
          </a:xfrm>
          <a:prstGeom prst="rect">
            <a:avLst/>
          </a:prstGeom>
          <a:effectLst>
            <a:outerShdw blurRad="16215" dir="5400000" sx="101000" sy="101000" algn="ctr" rotWithShape="0">
              <a:schemeClr val="tx1">
                <a:lumMod val="50000"/>
                <a:lumOff val="50000"/>
                <a:alpha val="43000"/>
              </a:schemeClr>
            </a:outerShdw>
            <a:reflection endPos="0" dir="5400000" sy="-100000" algn="bl" rotWithShape="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101410C-5DE4-4978-9210-EC63DBF85162}"/>
              </a:ext>
            </a:extLst>
          </p:cNvPr>
          <p:cNvSpPr/>
          <p:nvPr/>
        </p:nvSpPr>
        <p:spPr>
          <a:xfrm>
            <a:off x="350729" y="805019"/>
            <a:ext cx="11523945" cy="526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structure and joint-specific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0F8F4D3-EB6E-4E2F-BE0B-5F5420731373}"/>
              </a:ext>
            </a:extLst>
          </p:cNvPr>
          <p:cNvSpPr txBox="1"/>
          <p:nvPr/>
        </p:nvSpPr>
        <p:spPr>
          <a:xfrm>
            <a:off x="70761" y="1372008"/>
            <a:ext cx="11917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Target: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Finding the optimal agent morphology and its control policy for solving a given task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2CD6ACC-1D5D-4A8A-9353-54ED34490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842" y="2235567"/>
            <a:ext cx="6088251" cy="128296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7E7691C-5B06-4D23-B220-07E754E40A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66"/>
          <a:stretch/>
        </p:blipFill>
        <p:spPr>
          <a:xfrm>
            <a:off x="2999656" y="3501586"/>
            <a:ext cx="3460305" cy="5282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5BD1074-F057-41B4-AE4A-143F336749CC}"/>
                  </a:ext>
                </a:extLst>
              </p:cNvPr>
              <p:cNvSpPr txBox="1"/>
              <p:nvPr/>
            </p:nvSpPr>
            <p:spPr>
              <a:xfrm>
                <a:off x="831274" y="5082876"/>
                <a:ext cx="685107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agent’s skeletal structure and joint-specific attributes (e.g., bone length, size, and motor strength)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5BD1074-F057-41B4-AE4A-143F33674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74" y="5082876"/>
                <a:ext cx="6851072" cy="646331"/>
              </a:xfrm>
              <a:prstGeom prst="rect">
                <a:avLst/>
              </a:prstGeom>
              <a:blipFill>
                <a:blip r:embed="rId7"/>
                <a:stretch>
                  <a:fillRect l="-712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7D0CECB2-5F50-43B7-A4F3-5FE393AC7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1590" y="5040937"/>
            <a:ext cx="2768081" cy="45634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A9D5C08-5BFB-4300-B527-786EC9980D89}"/>
              </a:ext>
            </a:extLst>
          </p:cNvPr>
          <p:cNvSpPr txBox="1"/>
          <p:nvPr/>
        </p:nvSpPr>
        <p:spPr>
          <a:xfrm>
            <a:off x="317325" y="818843"/>
            <a:ext cx="12199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Problem Formulation of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Brain-Body Co-Design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FC1C78F-7540-4AE8-A155-DD73684A00C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5982" y="1987067"/>
            <a:ext cx="4185466" cy="22624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15199" y="3596223"/>
            <a:ext cx="85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CCB3990-BC51-4884-B7A2-88F74CD7F6E0}"/>
              </a:ext>
            </a:extLst>
          </p:cNvPr>
          <p:cNvSpPr txBox="1"/>
          <p:nvPr/>
        </p:nvSpPr>
        <p:spPr>
          <a:xfrm>
            <a:off x="10204426" y="2085879"/>
            <a:ext cx="16347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Original MDP</a:t>
            </a:r>
            <a:endParaRPr lang="zh-CN" altLang="en-US" sz="16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9656195" y="4227949"/>
            <a:ext cx="678872" cy="893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831273" y="4650752"/>
                <a:ext cx="19543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Control Policy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73" y="4650752"/>
                <a:ext cx="1954318" cy="369332"/>
              </a:xfrm>
              <a:prstGeom prst="rect">
                <a:avLst/>
              </a:prstGeom>
              <a:blipFill>
                <a:blip r:embed="rId12"/>
                <a:stretch>
                  <a:fillRect t="-11475" r="-1246" b="-22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9491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FE45CE-B21B-9ECD-8050-EDC73E6C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984"/>
            <a:ext cx="12192000" cy="68630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3D1276-896E-7C2B-D3E6-243B55FC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9720840" y="6074754"/>
            <a:ext cx="2101187" cy="3260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316DB0-C91B-D69B-6CA8-71112916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7" y="382337"/>
            <a:ext cx="5969391" cy="336735"/>
          </a:xfrm>
          <a:prstGeom prst="rect">
            <a:avLst/>
          </a:prstGeom>
          <a:effectLst>
            <a:outerShdw blurRad="16215" dir="5400000" sx="101000" sy="101000" algn="ctr" rotWithShape="0">
              <a:schemeClr val="tx1">
                <a:lumMod val="50000"/>
                <a:lumOff val="50000"/>
                <a:alpha val="43000"/>
              </a:schemeClr>
            </a:outerShdw>
            <a:reflection endPos="0" dir="5400000" sy="-100000" algn="bl" rotWithShape="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101410C-5DE4-4978-9210-EC63DBF85162}"/>
              </a:ext>
            </a:extLst>
          </p:cNvPr>
          <p:cNvSpPr/>
          <p:nvPr/>
        </p:nvSpPr>
        <p:spPr>
          <a:xfrm>
            <a:off x="350729" y="805019"/>
            <a:ext cx="11523945" cy="526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and joint-specific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A9D5C08-5BFB-4300-B527-786EC9980D89}"/>
              </a:ext>
            </a:extLst>
          </p:cNvPr>
          <p:cNvSpPr txBox="1"/>
          <p:nvPr/>
        </p:nvSpPr>
        <p:spPr>
          <a:xfrm>
            <a:off x="2416288" y="3170706"/>
            <a:ext cx="8200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do we solve Brain-Body Co-Design problem?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15756" y="4436608"/>
            <a:ext cx="39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Representation of body and brain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037776" y="4436608"/>
            <a:ext cx="269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Optimization Methods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39935" y="4436608"/>
            <a:ext cx="374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Modeling of system dynamic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3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958994" y="4174359"/>
            <a:ext cx="678872" cy="893831"/>
          </a:xfrm>
          <a:prstGeom prst="rect">
            <a:avLst/>
          </a:prstGeom>
        </p:spPr>
      </p:pic>
      <p:pic>
        <p:nvPicPr>
          <p:cNvPr id="24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8312337" y="4174358"/>
            <a:ext cx="678872" cy="89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4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FE45CE-B21B-9ECD-8050-EDC73E6C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984"/>
            <a:ext cx="12192000" cy="68630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3D1276-896E-7C2B-D3E6-243B55FC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9720840" y="6074754"/>
            <a:ext cx="2101187" cy="3260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316DB0-C91B-D69B-6CA8-71112916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7" y="382337"/>
            <a:ext cx="5969391" cy="336735"/>
          </a:xfrm>
          <a:prstGeom prst="rect">
            <a:avLst/>
          </a:prstGeom>
          <a:effectLst>
            <a:outerShdw blurRad="16215" dir="5400000" sx="101000" sy="101000" algn="ctr" rotWithShape="0">
              <a:schemeClr val="tx1">
                <a:lumMod val="50000"/>
                <a:lumOff val="50000"/>
                <a:alpha val="43000"/>
              </a:schemeClr>
            </a:outerShdw>
            <a:reflection endPos="0" dir="5400000" sy="-100000" algn="bl" rotWithShape="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101410C-5DE4-4978-9210-EC63DBF85162}"/>
              </a:ext>
            </a:extLst>
          </p:cNvPr>
          <p:cNvSpPr/>
          <p:nvPr/>
        </p:nvSpPr>
        <p:spPr>
          <a:xfrm>
            <a:off x="350729" y="805019"/>
            <a:ext cx="11523945" cy="526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and joint-specific</a:t>
            </a: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4226550" y="833222"/>
            <a:ext cx="39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Representation of body and brain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648570" y="833222"/>
            <a:ext cx="269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Optimization Methods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50729" y="833222"/>
            <a:ext cx="374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Modeling of system dynamic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pic>
        <p:nvPicPr>
          <p:cNvPr id="34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569788" y="570973"/>
            <a:ext cx="678872" cy="893831"/>
          </a:xfrm>
          <a:prstGeom prst="rect">
            <a:avLst/>
          </a:prstGeom>
        </p:spPr>
      </p:pic>
      <p:pic>
        <p:nvPicPr>
          <p:cNvPr id="35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7923131" y="570972"/>
            <a:ext cx="678872" cy="89383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7126" y="6127065"/>
            <a:ext cx="9453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Pingchuan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"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Diffaqua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differentiable computational design pipeline for soft underwater swimmers with shape interpolation." ACM Transactions on Graphics (TOG) 40.4 (2021): 1-14.</a:t>
            </a:r>
          </a:p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"Accelerated policy learning with parallel differentiable simulation."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arXiv:2204.07137 (2022).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/>
          <a:srcRect b="9659"/>
          <a:stretch/>
        </p:blipFill>
        <p:spPr>
          <a:xfrm>
            <a:off x="4757926" y="2868446"/>
            <a:ext cx="6778922" cy="2619494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347888" y="1205830"/>
            <a:ext cx="88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What if the simulator (physical dynamics) is differentiable?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8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83" y="2993607"/>
            <a:ext cx="4020729" cy="233202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" y="1652178"/>
            <a:ext cx="2779726" cy="47440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2598" y="1788285"/>
            <a:ext cx="7255047" cy="896965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1989078" y="5410560"/>
            <a:ext cx="11035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Concatenating these steps allows us to propagate gradients through an entire trajectory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7D0CECB2-5F50-43B7-A4F3-5FE393AC7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139" y="2372435"/>
            <a:ext cx="2787879" cy="459607"/>
          </a:xfrm>
          <a:prstGeom prst="rect">
            <a:avLst/>
          </a:prstGeom>
        </p:spPr>
      </p:pic>
      <p:cxnSp>
        <p:nvCxnSpPr>
          <p:cNvPr id="46" name="直接箭头连接符 45"/>
          <p:cNvCxnSpPr/>
          <p:nvPr/>
        </p:nvCxnSpPr>
        <p:spPr>
          <a:xfrm>
            <a:off x="4653633" y="2602238"/>
            <a:ext cx="521040" cy="6837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 flipH="1">
            <a:off x="6906491" y="2554245"/>
            <a:ext cx="1335365" cy="6162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02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12" grpId="0"/>
      <p:bldP spid="36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FE45CE-B21B-9ECD-8050-EDC73E6C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984"/>
            <a:ext cx="12192000" cy="68630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3D1276-896E-7C2B-D3E6-243B55FC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9720840" y="6074754"/>
            <a:ext cx="2101187" cy="3260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316DB0-C91B-D69B-6CA8-71112916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7" y="382337"/>
            <a:ext cx="5969391" cy="336735"/>
          </a:xfrm>
          <a:prstGeom prst="rect">
            <a:avLst/>
          </a:prstGeom>
          <a:effectLst>
            <a:outerShdw blurRad="16215" dir="5400000" sx="101000" sy="101000" algn="ctr" rotWithShape="0">
              <a:schemeClr val="tx1">
                <a:lumMod val="50000"/>
                <a:lumOff val="50000"/>
                <a:alpha val="43000"/>
              </a:schemeClr>
            </a:outerShdw>
            <a:reflection endPos="0" dir="5400000" sy="-100000" algn="bl" rotWithShape="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101410C-5DE4-4978-9210-EC63DBF85162}"/>
              </a:ext>
            </a:extLst>
          </p:cNvPr>
          <p:cNvSpPr/>
          <p:nvPr/>
        </p:nvSpPr>
        <p:spPr>
          <a:xfrm>
            <a:off x="350729" y="805019"/>
            <a:ext cx="11523945" cy="526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and joint-specific</a:t>
            </a: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4226550" y="833222"/>
            <a:ext cx="39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Representation of body and brain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648570" y="833222"/>
            <a:ext cx="269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Optimization Methods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50729" y="833222"/>
            <a:ext cx="374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Modeling of system dynamic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pic>
        <p:nvPicPr>
          <p:cNvPr id="34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569788" y="570973"/>
            <a:ext cx="678872" cy="893831"/>
          </a:xfrm>
          <a:prstGeom prst="rect">
            <a:avLst/>
          </a:prstGeom>
        </p:spPr>
      </p:pic>
      <p:pic>
        <p:nvPicPr>
          <p:cNvPr id="35" name="图形 16" descr="线箭头平直">
            <a:extLst>
              <a:ext uri="{FF2B5EF4-FFF2-40B4-BE49-F238E27FC236}">
                <a16:creationId xmlns:a16="http://schemas.microsoft.com/office/drawing/2014/main" id="{D1CD6028-D7AD-4413-AAB6-270AE1992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7923131" y="570972"/>
            <a:ext cx="678872" cy="89383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7126" y="6127065"/>
            <a:ext cx="9453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Pingchuan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"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Diffaqua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differentiable computational design pipeline for soft underwater swimmers with shape interpolation." ACM Transactions on Graphics (TOG) 40.4 (2021): 1-14.</a:t>
            </a:r>
          </a:p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"Accelerated policy learning with parallel differentiable simulation."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arXiv:2204.07137 (2022).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225197" y="3214325"/>
            <a:ext cx="88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What if the simulator (physical dynamics) is non-differentiable?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702663" y="4418660"/>
            <a:ext cx="88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about the model-free methods?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657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1132</Words>
  <Application>Microsoft Office PowerPoint</Application>
  <PresentationFormat>宽屏</PresentationFormat>
  <Paragraphs>133</Paragraphs>
  <Slides>15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等线</vt:lpstr>
      <vt:lpstr>等线 Light</vt:lpstr>
      <vt:lpstr>宋体</vt:lpstr>
      <vt:lpstr>Microsoft YaHei</vt:lpstr>
      <vt:lpstr>Microsoft YaHei</vt:lpstr>
      <vt:lpstr>Arial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之歌 赠雨</cp:lastModifiedBy>
  <cp:revision>73</cp:revision>
  <dcterms:created xsi:type="dcterms:W3CDTF">2024-04-12T15:41:24Z</dcterms:created>
  <dcterms:modified xsi:type="dcterms:W3CDTF">2024-05-12T06:50:10Z</dcterms:modified>
</cp:coreProperties>
</file>